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9525000" cy="38836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3"/>
  </p:normalViewPr>
  <p:slideViewPr>
    <p:cSldViewPr snapToGrid="0" snapToObjects="1">
      <p:cViewPr>
        <p:scale>
          <a:sx n="65" d="100"/>
          <a:sy n="65" d="100"/>
        </p:scale>
        <p:origin x="226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6355900"/>
            <a:ext cx="8096250" cy="13520890"/>
          </a:xfrm>
        </p:spPr>
        <p:txBody>
          <a:bodyPr anchor="b"/>
          <a:lstStyle>
            <a:lvl1pPr algn="ctr">
              <a:defRPr sz="62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5" y="20398208"/>
            <a:ext cx="7143750" cy="9376519"/>
          </a:xfrm>
        </p:spPr>
        <p:txBody>
          <a:bodyPr/>
          <a:lstStyle>
            <a:lvl1pPr marL="0" indent="0" algn="ctr">
              <a:buNone/>
              <a:defRPr sz="2500"/>
            </a:lvl1pPr>
            <a:lvl2pPr marL="476250" indent="0" algn="ctr">
              <a:buNone/>
              <a:defRPr sz="2085"/>
            </a:lvl2pPr>
            <a:lvl3pPr marL="952500" indent="0" algn="ctr">
              <a:buNone/>
              <a:defRPr sz="1875"/>
            </a:lvl3pPr>
            <a:lvl4pPr marL="1428750" indent="0" algn="ctr">
              <a:buNone/>
              <a:defRPr sz="1665"/>
            </a:lvl4pPr>
            <a:lvl5pPr marL="1905000" indent="0" algn="ctr">
              <a:buNone/>
              <a:defRPr sz="1665"/>
            </a:lvl5pPr>
            <a:lvl6pPr marL="2381250" indent="0" algn="ctr">
              <a:buNone/>
              <a:defRPr sz="1665"/>
            </a:lvl6pPr>
            <a:lvl7pPr marL="2857500" indent="0" algn="ctr">
              <a:buNone/>
              <a:defRPr sz="1665"/>
            </a:lvl7pPr>
            <a:lvl8pPr marL="3333750" indent="0" algn="ctr">
              <a:buNone/>
              <a:defRPr sz="1665"/>
            </a:lvl8pPr>
            <a:lvl9pPr marL="3810000" indent="0" algn="ctr">
              <a:buNone/>
              <a:defRPr sz="166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3" y="9682191"/>
            <a:ext cx="8215313" cy="16154944"/>
          </a:xfrm>
        </p:spPr>
        <p:txBody>
          <a:bodyPr anchor="b"/>
          <a:lstStyle>
            <a:lvl1pPr>
              <a:defRPr sz="62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83" y="25989968"/>
            <a:ext cx="8215313" cy="8495503"/>
          </a:xfrm>
        </p:spPr>
        <p:txBody>
          <a:bodyPr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76250" indent="0">
              <a:buNone/>
              <a:defRPr sz="2085">
                <a:solidFill>
                  <a:schemeClr val="tx1">
                    <a:tint val="75000"/>
                  </a:schemeClr>
                </a:solidFill>
              </a:defRPr>
            </a:lvl2pPr>
            <a:lvl3pPr marL="95250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3pPr>
            <a:lvl4pPr marL="142875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4pPr>
            <a:lvl5pPr marL="190500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5pPr>
            <a:lvl6pPr marL="238125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6pPr>
            <a:lvl7pPr marL="285750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7pPr>
            <a:lvl8pPr marL="333375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8pPr>
            <a:lvl9pPr marL="381000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844" y="10338447"/>
            <a:ext cx="4048125" cy="246414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2031" y="10338447"/>
            <a:ext cx="4048125" cy="246414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4" y="2067698"/>
            <a:ext cx="8215313" cy="750661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6085" y="9520364"/>
            <a:ext cx="4029521" cy="466578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50" indent="0">
              <a:buNone/>
              <a:defRPr sz="2085" b="1"/>
            </a:lvl2pPr>
            <a:lvl3pPr marL="952500" indent="0">
              <a:buNone/>
              <a:defRPr sz="1875" b="1"/>
            </a:lvl3pPr>
            <a:lvl4pPr marL="1428750" indent="0">
              <a:buNone/>
              <a:defRPr sz="1665" b="1"/>
            </a:lvl4pPr>
            <a:lvl5pPr marL="1905000" indent="0">
              <a:buNone/>
              <a:defRPr sz="1665" b="1"/>
            </a:lvl5pPr>
            <a:lvl6pPr marL="2381250" indent="0">
              <a:buNone/>
              <a:defRPr sz="1665" b="1"/>
            </a:lvl6pPr>
            <a:lvl7pPr marL="2857500" indent="0">
              <a:buNone/>
              <a:defRPr sz="1665" b="1"/>
            </a:lvl7pPr>
            <a:lvl8pPr marL="3333750" indent="0">
              <a:buNone/>
              <a:defRPr sz="1665" b="1"/>
            </a:lvl8pPr>
            <a:lvl9pPr marL="3810000" indent="0">
              <a:buNone/>
              <a:defRPr sz="166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085" y="14186147"/>
            <a:ext cx="4029521" cy="208656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2032" y="9520364"/>
            <a:ext cx="4049366" cy="466578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50" indent="0">
              <a:buNone/>
              <a:defRPr sz="2085" b="1"/>
            </a:lvl2pPr>
            <a:lvl3pPr marL="952500" indent="0">
              <a:buNone/>
              <a:defRPr sz="1875" b="1"/>
            </a:lvl3pPr>
            <a:lvl4pPr marL="1428750" indent="0">
              <a:buNone/>
              <a:defRPr sz="1665" b="1"/>
            </a:lvl4pPr>
            <a:lvl5pPr marL="1905000" indent="0">
              <a:buNone/>
              <a:defRPr sz="1665" b="1"/>
            </a:lvl5pPr>
            <a:lvl6pPr marL="2381250" indent="0">
              <a:buNone/>
              <a:defRPr sz="1665" b="1"/>
            </a:lvl6pPr>
            <a:lvl7pPr marL="2857500" indent="0">
              <a:buNone/>
              <a:defRPr sz="1665" b="1"/>
            </a:lvl7pPr>
            <a:lvl8pPr marL="3333750" indent="0">
              <a:buNone/>
              <a:defRPr sz="1665" b="1"/>
            </a:lvl8pPr>
            <a:lvl9pPr marL="3810000" indent="0">
              <a:buNone/>
              <a:defRPr sz="166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2032" y="14186147"/>
            <a:ext cx="4049366" cy="208656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5" y="2589107"/>
            <a:ext cx="3072060" cy="9061873"/>
          </a:xfrm>
        </p:spPr>
        <p:txBody>
          <a:bodyPr anchor="b"/>
          <a:lstStyle>
            <a:lvl1pPr>
              <a:defRPr sz="33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66" y="5591760"/>
            <a:ext cx="4822031" cy="27599158"/>
          </a:xfrm>
        </p:spPr>
        <p:txBody>
          <a:bodyPr/>
          <a:lstStyle>
            <a:lvl1pPr>
              <a:defRPr sz="3335"/>
            </a:lvl1pPr>
            <a:lvl2pPr>
              <a:defRPr sz="2915"/>
            </a:lvl2pPr>
            <a:lvl3pPr>
              <a:defRPr sz="2500"/>
            </a:lvl3pPr>
            <a:lvl4pPr>
              <a:defRPr sz="2085"/>
            </a:lvl4pPr>
            <a:lvl5pPr>
              <a:defRPr sz="2085"/>
            </a:lvl5pPr>
            <a:lvl6pPr>
              <a:defRPr sz="2085"/>
            </a:lvl6pPr>
            <a:lvl7pPr>
              <a:defRPr sz="2085"/>
            </a:lvl7pPr>
            <a:lvl8pPr>
              <a:defRPr sz="2085"/>
            </a:lvl8pPr>
            <a:lvl9pPr>
              <a:defRPr sz="208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085" y="11650980"/>
            <a:ext cx="3072060" cy="21584882"/>
          </a:xfrm>
        </p:spPr>
        <p:txBody>
          <a:bodyPr/>
          <a:lstStyle>
            <a:lvl1pPr marL="0" indent="0">
              <a:buNone/>
              <a:defRPr sz="1665"/>
            </a:lvl1pPr>
            <a:lvl2pPr marL="476250" indent="0">
              <a:buNone/>
              <a:defRPr sz="1460"/>
            </a:lvl2pPr>
            <a:lvl3pPr marL="952500" indent="0">
              <a:buNone/>
              <a:defRPr sz="1250"/>
            </a:lvl3pPr>
            <a:lvl4pPr marL="1428750" indent="0">
              <a:buNone/>
              <a:defRPr sz="1040"/>
            </a:lvl4pPr>
            <a:lvl5pPr marL="1905000" indent="0">
              <a:buNone/>
              <a:defRPr sz="1040"/>
            </a:lvl5pPr>
            <a:lvl6pPr marL="2381250" indent="0">
              <a:buNone/>
              <a:defRPr sz="1040"/>
            </a:lvl6pPr>
            <a:lvl7pPr marL="2857500" indent="0">
              <a:buNone/>
              <a:defRPr sz="1040"/>
            </a:lvl7pPr>
            <a:lvl8pPr marL="3333750" indent="0">
              <a:buNone/>
              <a:defRPr sz="1040"/>
            </a:lvl8pPr>
            <a:lvl9pPr marL="3810000" indent="0">
              <a:buNone/>
              <a:defRPr sz="104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5" y="2589107"/>
            <a:ext cx="3072060" cy="9061873"/>
          </a:xfrm>
        </p:spPr>
        <p:txBody>
          <a:bodyPr anchor="b"/>
          <a:lstStyle>
            <a:lvl1pPr>
              <a:defRPr sz="33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366" y="5591760"/>
            <a:ext cx="4822031" cy="27599158"/>
          </a:xfrm>
        </p:spPr>
        <p:txBody>
          <a:bodyPr anchor="t"/>
          <a:lstStyle>
            <a:lvl1pPr marL="0" indent="0">
              <a:buNone/>
              <a:defRPr sz="3335"/>
            </a:lvl1pPr>
            <a:lvl2pPr marL="476250" indent="0">
              <a:buNone/>
              <a:defRPr sz="2915"/>
            </a:lvl2pPr>
            <a:lvl3pPr marL="952500" indent="0">
              <a:buNone/>
              <a:defRPr sz="2500"/>
            </a:lvl3pPr>
            <a:lvl4pPr marL="1428750" indent="0">
              <a:buNone/>
              <a:defRPr sz="2085"/>
            </a:lvl4pPr>
            <a:lvl5pPr marL="1905000" indent="0">
              <a:buNone/>
              <a:defRPr sz="2085"/>
            </a:lvl5pPr>
            <a:lvl6pPr marL="2381250" indent="0">
              <a:buNone/>
              <a:defRPr sz="2085"/>
            </a:lvl6pPr>
            <a:lvl7pPr marL="2857500" indent="0">
              <a:buNone/>
              <a:defRPr sz="2085"/>
            </a:lvl7pPr>
            <a:lvl8pPr marL="3333750" indent="0">
              <a:buNone/>
              <a:defRPr sz="2085"/>
            </a:lvl8pPr>
            <a:lvl9pPr marL="3810000" indent="0">
              <a:buNone/>
              <a:defRPr sz="2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085" y="11650980"/>
            <a:ext cx="3072060" cy="21584882"/>
          </a:xfrm>
        </p:spPr>
        <p:txBody>
          <a:bodyPr/>
          <a:lstStyle>
            <a:lvl1pPr marL="0" indent="0">
              <a:buNone/>
              <a:defRPr sz="1665"/>
            </a:lvl1pPr>
            <a:lvl2pPr marL="476250" indent="0">
              <a:buNone/>
              <a:defRPr sz="1460"/>
            </a:lvl2pPr>
            <a:lvl3pPr marL="952500" indent="0">
              <a:buNone/>
              <a:defRPr sz="1250"/>
            </a:lvl3pPr>
            <a:lvl4pPr marL="1428750" indent="0">
              <a:buNone/>
              <a:defRPr sz="1040"/>
            </a:lvl4pPr>
            <a:lvl5pPr marL="1905000" indent="0">
              <a:buNone/>
              <a:defRPr sz="1040"/>
            </a:lvl5pPr>
            <a:lvl6pPr marL="2381250" indent="0">
              <a:buNone/>
              <a:defRPr sz="1040"/>
            </a:lvl6pPr>
            <a:lvl7pPr marL="2857500" indent="0">
              <a:buNone/>
              <a:defRPr sz="1040"/>
            </a:lvl7pPr>
            <a:lvl8pPr marL="3333750" indent="0">
              <a:buNone/>
              <a:defRPr sz="1040"/>
            </a:lvl8pPr>
            <a:lvl9pPr marL="3810000" indent="0">
              <a:buNone/>
              <a:defRPr sz="104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6329" y="2067690"/>
            <a:ext cx="2053828" cy="3291222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4844" y="2067690"/>
            <a:ext cx="6042422" cy="3291222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4844" y="2067698"/>
            <a:ext cx="8215313" cy="750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844" y="10338447"/>
            <a:ext cx="8215313" cy="24641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4844" y="35995783"/>
            <a:ext cx="2143125" cy="2067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5DEC1-73D7-DA40-8409-C7CE22DF3BF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5156" y="35995783"/>
            <a:ext cx="3214688" cy="2067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7031" y="35995783"/>
            <a:ext cx="2143125" cy="2067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2D333-13A4-0D43-8B1F-3AEE6EBA676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52500" rtl="0" eaLnBrk="1" latinLnBrk="0" hangingPunct="1">
        <a:lnSpc>
          <a:spcPct val="90000"/>
        </a:lnSpc>
        <a:spcBef>
          <a:spcPct val="0"/>
        </a:spcBef>
        <a:buNone/>
        <a:defRPr sz="45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8125" indent="-238125" algn="l" defTabSz="952500" rtl="0" eaLnBrk="1" latinLnBrk="0" hangingPunct="1">
        <a:lnSpc>
          <a:spcPct val="90000"/>
        </a:lnSpc>
        <a:spcBef>
          <a:spcPts val="1040"/>
        </a:spcBef>
        <a:buFont typeface="Arial" panose="020B0604020202020204" pitchFamily="34" charset="0"/>
        <a:buChar char="•"/>
        <a:defRPr sz="2915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062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3pPr>
      <a:lvl4pPr marL="166687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214312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61937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309562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57187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4048125" indent="-238125" algn="l" defTabSz="952500" rtl="0" eaLnBrk="1" latinLnBrk="0" hangingPunct="1">
        <a:lnSpc>
          <a:spcPct val="90000"/>
        </a:lnSpc>
        <a:spcBef>
          <a:spcPts val="52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5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500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25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50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75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10000" algn="l" defTabSz="952500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08922" y="8448261"/>
            <a:ext cx="6162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kumimoji="1" lang="zh-CN" alt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kumimoji="1" lang="en-GB" altLang="zh-CN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HOING</a:t>
            </a:r>
            <a:r>
              <a:rPr kumimoji="1" lang="zh-CN" alt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幼儿园寒假放假通知</a:t>
            </a:r>
            <a:endParaRPr kumimoji="1" lang="zh-CN" altLang="en-US" sz="2800" b="1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4278" y="9501809"/>
            <a:ext cx="7633252" cy="6060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尊敬的各位家长：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您好！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随着新年的临近，幼儿园本学期的工作已圆满结束，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感谢您一直以来对我园工作的支持和帮助！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年我们团结一心，防疫取得了巨大成功，今冬明春是疫情防控关键时期，各</a:t>
            </a:r>
            <a:r>
              <a:rPr kumimoji="1" lang="en-GB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HOING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幼儿园要按照教育部应对新冠肺炎疫情工作领导小组办公室印发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关于加强今冬明春校园疫情防控工作的通知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，结合本园实际情况，现将寒假安排公布如下：</a:t>
            </a:r>
            <a:endParaRPr kumimoji="1" lang="en-US" altLang="zh-CN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寒假时间：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开园时间：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1" lang="en-GB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1133061" y="16576170"/>
            <a:ext cx="7374835" cy="0"/>
          </a:xfrm>
          <a:prstGeom prst="line">
            <a:avLst/>
          </a:prstGeom>
          <a:ln w="317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线连接符 12"/>
          <p:cNvCxnSpPr/>
          <p:nvPr/>
        </p:nvCxnSpPr>
        <p:spPr>
          <a:xfrm>
            <a:off x="1133058" y="16688814"/>
            <a:ext cx="7374835" cy="0"/>
          </a:xfrm>
          <a:prstGeom prst="line">
            <a:avLst/>
          </a:prstGeom>
          <a:ln w="222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13789" y="17234452"/>
            <a:ext cx="7633252" cy="1763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寒假期间是孩子们快乐的日子，为保证孩子度过一个快乐、健康又平安的新年，我们建议：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注意培养幼儿良好的饮食习惯，注意饭菜质量和营养均衡，切记暴饮暴食和偏食，要少吃或不吃零食，多吃蔬菜和水果，养成按时进餐和独立进餐的好习惯。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紧绷疫情防控这根弦，增强疫情防控意识，家长及孩子要做好个人防护，养成良好的卫生习惯，勤洗手、勤通风、戴口罩、少聚集，无必要不外出。外出回来要按照七步洗手法正确洗手。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提醒幼儿早睡早起，养成良好的生活常规，在家也可安排适当的运动，建议孩子多做球类、跳绳等适合冬季的运动，以增强孩子的体质。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注意生活安全，不到有危险的地方玩耍，不玩不安全的玩具，特别提示不要让孩子独自放烟花。过马路时会看红绿灯，会跟着大人走，过马路时打闹、不独自一人横穿马路，认识一些简单的交通安全标志。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注重幼儿兴趣的培养和文明礼仪的教育。每天可安排孩子计划完成阅读绘本、绘画、手工、讲故事、歌表演等丰富的节目。抓住走亲访友的时机，培养孩子文明礼貌的行为礼仪习惯。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和孩子一起记录假期的精彩瞬间，可以用照片、绘画、文字等方式进行记录，可在班级微信群及时分享或开学后带到幼儿园分享。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鼓励孩子在家中参与家务劳动，做自己力所能及的事，并能协助成人为别人服务，提高孩子的自理能力和责任意识。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请提前洗晒孩子午睡的被褥，并在开学第一天准时带回到幼儿园，交给班级教师。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6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最后，祝所有家长及小朋友们新年快乐，全家幸福！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72191" y="35354612"/>
            <a:ext cx="39955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r>
              <a:rPr kumimoji="1" lang="en-GB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HOING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kumimoji="1"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kumimoji="1" lang="en-GB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kumimoji="1" lang="en-GB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1" lang="en-GB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1" lang="zh-CN" alt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872</Words>
  <Application>WPS 演示</Application>
  <PresentationFormat>自定义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等线 Light</vt:lpstr>
      <vt:lpstr>Calibri Light</vt:lpstr>
      <vt:lpstr>等线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玉果果</cp:lastModifiedBy>
  <cp:revision>7</cp:revision>
  <dcterms:created xsi:type="dcterms:W3CDTF">2020-12-14T06:52:00Z</dcterms:created>
  <dcterms:modified xsi:type="dcterms:W3CDTF">2020-12-14T08:45:04Z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